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9" r:id="rId2"/>
    <p:sldId id="333" r:id="rId3"/>
    <p:sldId id="319" r:id="rId4"/>
    <p:sldId id="285" r:id="rId5"/>
    <p:sldId id="298" r:id="rId6"/>
    <p:sldId id="339" r:id="rId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93370" autoAdjust="0"/>
  </p:normalViewPr>
  <p:slideViewPr>
    <p:cSldViewPr snapToGrid="0">
      <p:cViewPr varScale="1">
        <p:scale>
          <a:sx n="107" d="100"/>
          <a:sy n="107" d="100"/>
        </p:scale>
        <p:origin x="9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Faites moi la liste</a:t>
            </a:r>
          </a:p>
          <a:p>
            <a:r>
              <a:rPr lang="fr-FR" dirty="0"/>
              <a:t>👉 Faire des démarches administratives</a:t>
            </a:r>
          </a:p>
          <a:p>
            <a:r>
              <a:rPr lang="fr-FR" dirty="0"/>
              <a:t>👉 Faire des recherches sur internet</a:t>
            </a:r>
          </a:p>
          <a:p>
            <a:r>
              <a:rPr lang="fr-FR" dirty="0"/>
              <a:t>👉 Faire des achats en ligne</a:t>
            </a:r>
          </a:p>
          <a:p>
            <a:r>
              <a:rPr lang="fr-FR" dirty="0"/>
              <a:t>👉 Écrire des documents</a:t>
            </a:r>
          </a:p>
          <a:p>
            <a:r>
              <a:rPr lang="fr-FR" dirty="0"/>
              <a:t>👉 Sauvegarder des photos et des documents</a:t>
            </a:r>
          </a:p>
          <a:p>
            <a:r>
              <a:rPr lang="fr-FR" dirty="0"/>
              <a:t>👉 Jouer, écouter de la musique, regarder des films…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83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Onglet = portes que l’on peut ouvrir ou fermer</a:t>
            </a:r>
          </a:p>
        </p:txBody>
      </p:sp>
    </p:spTree>
    <p:extLst>
      <p:ext uri="{BB962C8B-B14F-4D97-AF65-F5344CB8AC3E}">
        <p14:creationId xmlns:p14="http://schemas.microsoft.com/office/powerpoint/2010/main" val="229495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 aller dans les paramètres de votre navigateur, vous cliquez sur les </a:t>
            </a:r>
            <a:r>
              <a:rPr lang="fr-FR" b="1" dirty="0" err="1"/>
              <a:t>ptits</a:t>
            </a:r>
            <a:r>
              <a:rPr lang="fr-FR" b="1" dirty="0"/>
              <a:t> points, petits traits, et dans la liste pour sélectionnez « paramètres »</a:t>
            </a:r>
          </a:p>
        </p:txBody>
      </p:sp>
    </p:spTree>
    <p:extLst>
      <p:ext uri="{BB962C8B-B14F-4D97-AF65-F5344CB8AC3E}">
        <p14:creationId xmlns:p14="http://schemas.microsoft.com/office/powerpoint/2010/main" val="376611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07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éléments :</a:t>
            </a:r>
          </a:p>
          <a:p>
            <a:r>
              <a:rPr lang="fr-FR" dirty="0"/>
              <a:t>Titre de la recherche</a:t>
            </a:r>
          </a:p>
          <a:p>
            <a:r>
              <a:rPr lang="fr-FR" dirty="0"/>
              <a:t>Adresse du site où se trouve le résultat</a:t>
            </a:r>
          </a:p>
          <a:p>
            <a:r>
              <a:rPr lang="fr-FR" dirty="0"/>
              <a:t>La description des informations du site/article</a:t>
            </a:r>
          </a:p>
          <a:p>
            <a:endParaRPr lang="fr-FR" dirty="0"/>
          </a:p>
          <a:p>
            <a:r>
              <a:rPr lang="fr-FR" dirty="0"/>
              <a:t>Les premiers résultats sont souvent ceux qui correspondent le mieux à votre recherche.</a:t>
            </a:r>
          </a:p>
        </p:txBody>
      </p:sp>
    </p:spTree>
    <p:extLst>
      <p:ext uri="{BB962C8B-B14F-4D97-AF65-F5344CB8AC3E}">
        <p14:creationId xmlns:p14="http://schemas.microsoft.com/office/powerpoint/2010/main" val="373738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sachez que </a:t>
            </a:r>
            <a:r>
              <a:rPr lang="fr-FR" b="1" dirty="0"/>
              <a:t>HTTP est l’abréviation d’  « HyperText Transfer Protocol » (littéralement « protocole de transfert hypertexte »). Le S de HTTPS ajoute « Secure » (« </a:t>
            </a:r>
            <a:r>
              <a:rPr lang="fr-FR" b="1" dirty="0" err="1"/>
              <a:t>Hypertext</a:t>
            </a:r>
            <a:r>
              <a:rPr lang="fr-FR" b="1" dirty="0"/>
              <a:t> Transfer Protocol Secure », soit « protocole de transfert hypertexte sécurisé »)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96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0D95-C58D-43F4-9E3A-C5F659EB5A8E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4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DADC-329E-4897-A90F-CBEB27AA2197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97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FC85-8C09-4FF5-9E24-09B077001F33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75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4BF-49EB-4BB9-B39F-607B1233C81C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04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B7B4-3559-478F-86CE-FFD4F6398DE0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56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9A55-6661-40A5-A9E5-4FC6937E5D9E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38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3957-9B9D-4832-92AC-02F02614FF9D}" type="datetime1">
              <a:rPr lang="fr-FR" smtClean="0"/>
              <a:t>31/01/2023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9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4348-199E-49AD-9792-F978023975C9}" type="datetime1">
              <a:rPr lang="fr-FR" smtClean="0"/>
              <a:t>31/01/2023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94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D317-50B5-40AA-910E-2E3ABD8A8212}" type="datetime1">
              <a:rPr lang="fr-FR" smtClean="0"/>
              <a:t>31/01/2023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91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BA5C-9C4E-49CA-8DA0-367C108D9E95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70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6E19-D25C-476C-ACAF-101E5A0E4938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0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C965-6A20-4AE1-9772-ACB504E20C3A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ordi - 3/10 - navigation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8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4F6E7FF-3F03-4E96-AF59-77BA6ECE2D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5"/>
          <a:stretch/>
        </p:blipFill>
        <p:spPr>
          <a:xfrm>
            <a:off x="-303307" y="65418"/>
            <a:ext cx="10666507" cy="413902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A6FA6B4-D843-403D-BBF6-75587AD6E09C}"/>
              </a:ext>
            </a:extLst>
          </p:cNvPr>
          <p:cNvSpPr txBox="1"/>
          <p:nvPr/>
        </p:nvSpPr>
        <p:spPr>
          <a:xfrm>
            <a:off x="6104776" y="792672"/>
            <a:ext cx="3699026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*Merci de dessiner une carte d’internet, 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comme vous le voyez. Indiquez votre « maison 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B7EB62-D95A-4A45-9CDB-BD7E69DB3193}"/>
              </a:ext>
            </a:extLst>
          </p:cNvPr>
          <p:cNvSpPr txBox="1"/>
          <p:nvPr/>
        </p:nvSpPr>
        <p:spPr>
          <a:xfrm>
            <a:off x="7208567" y="475213"/>
            <a:ext cx="222885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63" dirty="0"/>
              <a:t>*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FD48E2-475E-47F6-9866-DC17E5425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79802"/>
            <a:ext cx="9906000" cy="86099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D4C498-0C91-42EE-9B20-D62739800596}"/>
              </a:ext>
            </a:extLst>
          </p:cNvPr>
          <p:cNvSpPr txBox="1"/>
          <p:nvPr/>
        </p:nvSpPr>
        <p:spPr>
          <a:xfrm>
            <a:off x="1806921" y="5975557"/>
            <a:ext cx="644604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Pour voir les dessins déjà envoyés 👉 kk.org/ct2/the-internet-mapping-project/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A11C80C-0942-AF76-89EE-37B589D4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307" y="6449030"/>
            <a:ext cx="3343275" cy="365125"/>
          </a:xfrm>
        </p:spPr>
        <p:txBody>
          <a:bodyPr/>
          <a:lstStyle/>
          <a:p>
            <a:r>
              <a:rPr lang="fr-FR"/>
              <a:t>Initiation ordi - 3/10 - navigation web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DFF9B4-B73C-3A3C-4C97-522550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8545" y="6471429"/>
            <a:ext cx="222885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41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02" y="-308817"/>
            <a:ext cx="8543925" cy="107702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La</a:t>
            </a:r>
            <a:r>
              <a:rPr lang="fr-FR" sz="3250" b="1" dirty="0">
                <a:solidFill>
                  <a:srgbClr val="00B0F0"/>
                </a:solidFill>
              </a:rPr>
              <a:t> </a:t>
            </a:r>
            <a:r>
              <a:rPr lang="fr-FR" sz="3250" b="1" dirty="0">
                <a:solidFill>
                  <a:srgbClr val="FFC000"/>
                </a:solidFill>
              </a:rPr>
              <a:t>fenêtre de Navigation</a:t>
            </a:r>
            <a:endParaRPr lang="fr-FR" sz="325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56384" y="556117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ECEA037-B353-4A72-AC95-EF98EC9DAEFA}"/>
              </a:ext>
            </a:extLst>
          </p:cNvPr>
          <p:cNvSpPr txBox="1"/>
          <p:nvPr/>
        </p:nvSpPr>
        <p:spPr>
          <a:xfrm rot="21161466">
            <a:off x="330905" y="255200"/>
            <a:ext cx="1331086" cy="3174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1463" dirty="0"/>
              <a:t>💡 Bon à savoir 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ECB67F1A-F7AE-4B28-99EE-78E294CF5DB8}"/>
              </a:ext>
            </a:extLst>
          </p:cNvPr>
          <p:cNvGrpSpPr/>
          <p:nvPr/>
        </p:nvGrpSpPr>
        <p:grpSpPr>
          <a:xfrm>
            <a:off x="0" y="1665806"/>
            <a:ext cx="9760931" cy="3564959"/>
            <a:chOff x="12700" y="1987828"/>
            <a:chExt cx="12013454" cy="4387643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C693D89A-97DF-40F0-9DFA-F72C604D5E12}"/>
                </a:ext>
              </a:extLst>
            </p:cNvPr>
            <p:cNvGrpSpPr/>
            <p:nvPr/>
          </p:nvGrpSpPr>
          <p:grpSpPr>
            <a:xfrm>
              <a:off x="184002" y="3743258"/>
              <a:ext cx="11775956" cy="1639123"/>
              <a:chOff x="0" y="3208860"/>
              <a:chExt cx="12020310" cy="1757420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936231FC-3C94-4D9B-8D27-D862994CE48F}"/>
                  </a:ext>
                </a:extLst>
              </p:cNvPr>
              <p:cNvGrpSpPr/>
              <p:nvPr/>
            </p:nvGrpSpPr>
            <p:grpSpPr>
              <a:xfrm>
                <a:off x="0" y="3208860"/>
                <a:ext cx="12020310" cy="1757420"/>
                <a:chOff x="0" y="3208860"/>
                <a:chExt cx="12020310" cy="1757420"/>
              </a:xfrm>
            </p:grpSpPr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249B3041-BECF-48A6-A32F-7828B4E2B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7281" b="4005"/>
                <a:stretch/>
              </p:blipFill>
              <p:spPr>
                <a:xfrm>
                  <a:off x="6500121" y="3208860"/>
                  <a:ext cx="5520189" cy="1139258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id="{8FA905F2-C1E1-4612-8EE2-39166B450E73}"/>
                    </a:ext>
                  </a:extLst>
                </p:cNvPr>
                <p:cNvGrpSpPr/>
                <p:nvPr/>
              </p:nvGrpSpPr>
              <p:grpSpPr>
                <a:xfrm>
                  <a:off x="0" y="3220861"/>
                  <a:ext cx="10624275" cy="1745419"/>
                  <a:chOff x="0" y="3220861"/>
                  <a:chExt cx="10624275" cy="1745419"/>
                </a:xfrm>
              </p:grpSpPr>
              <p:pic>
                <p:nvPicPr>
                  <p:cNvPr id="31" name="Image 30">
                    <a:extLst>
                      <a:ext uri="{FF2B5EF4-FFF2-40B4-BE49-F238E27FC236}">
                        <a16:creationId xmlns:a16="http://schemas.microsoft.com/office/drawing/2014/main" id="{D39673C2-7AD5-4D1C-B12B-2BD0287E5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" r="64896" b="-6231"/>
                  <a:stretch/>
                </p:blipFill>
                <p:spPr>
                  <a:xfrm>
                    <a:off x="0" y="3220861"/>
                    <a:ext cx="8248307" cy="121919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B8AD938-F939-4591-97EE-C637BFDCB0CC}"/>
                      </a:ext>
                    </a:extLst>
                  </p:cNvPr>
                  <p:cNvSpPr/>
                  <p:nvPr/>
                </p:nvSpPr>
                <p:spPr>
                  <a:xfrm>
                    <a:off x="4038600" y="4360818"/>
                    <a:ext cx="6585675" cy="60546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/>
                  </a:p>
                </p:txBody>
              </p:sp>
            </p:grpSp>
          </p:grp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936C33F3-B468-45B6-99CC-4D7865E9D0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926" r="14895" b="4005"/>
              <a:stretch/>
            </p:blipFill>
            <p:spPr>
              <a:xfrm>
                <a:off x="4124153" y="3208860"/>
                <a:ext cx="4124154" cy="113925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9D503DE-C38B-4549-A123-C25153CD75C1}"/>
                </a:ext>
              </a:extLst>
            </p:cNvPr>
            <p:cNvSpPr/>
            <p:nvPr/>
          </p:nvSpPr>
          <p:spPr>
            <a:xfrm>
              <a:off x="12700" y="4432551"/>
              <a:ext cx="4654698" cy="667476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753C8BB0-DC8E-4BAB-ABE9-497605D88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3500" y="5100027"/>
              <a:ext cx="431800" cy="28235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3AE8EED-4DBB-4733-A144-58E3BE271F88}"/>
                </a:ext>
              </a:extLst>
            </p:cNvPr>
            <p:cNvSpPr txBox="1"/>
            <p:nvPr/>
          </p:nvSpPr>
          <p:spPr>
            <a:xfrm>
              <a:off x="145902" y="5408796"/>
              <a:ext cx="3127273" cy="64396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« Favoris »/  « Marques pages » que vous pouvez choisir</a:t>
              </a: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7BF8554B-A85F-4026-A08D-0FB01C0D971D}"/>
                </a:ext>
              </a:extLst>
            </p:cNvPr>
            <p:cNvSpPr/>
            <p:nvPr/>
          </p:nvSpPr>
          <p:spPr>
            <a:xfrm>
              <a:off x="10337799" y="3970168"/>
              <a:ext cx="1250465" cy="667476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6D308DAB-264E-4433-8709-AD78F8F75BD3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 flipH="1">
              <a:off x="10588086" y="4649151"/>
              <a:ext cx="132935" cy="308768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3B87AC7-2CC9-4AB4-BB16-A68A2C2A06D5}"/>
                </a:ext>
              </a:extLst>
            </p:cNvPr>
            <p:cNvSpPr txBox="1"/>
            <p:nvPr/>
          </p:nvSpPr>
          <p:spPr>
            <a:xfrm>
              <a:off x="9962853" y="4957919"/>
              <a:ext cx="1250465" cy="66779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Extensions (options)</a:t>
              </a: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85EAE54-5101-4EFA-AE46-4895AD39664C}"/>
                </a:ext>
              </a:extLst>
            </p:cNvPr>
            <p:cNvSpPr/>
            <p:nvPr/>
          </p:nvSpPr>
          <p:spPr>
            <a:xfrm>
              <a:off x="11608361" y="4144267"/>
              <a:ext cx="368301" cy="35749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D9E2EAD9-1796-4A22-8490-70DAEF8D1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90992" y="4501760"/>
              <a:ext cx="276953" cy="120357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C860B115-9103-486A-8C2A-1C42E4FAAF99}"/>
                </a:ext>
              </a:extLst>
            </p:cNvPr>
            <p:cNvSpPr txBox="1"/>
            <p:nvPr/>
          </p:nvSpPr>
          <p:spPr>
            <a:xfrm>
              <a:off x="10291210" y="5707675"/>
              <a:ext cx="1685452" cy="66779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Paramètres du navigateur</a:t>
              </a: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9AECF61-4CE6-45B3-AE22-44E64C7F3B18}"/>
                </a:ext>
              </a:extLst>
            </p:cNvPr>
            <p:cNvSpPr/>
            <p:nvPr/>
          </p:nvSpPr>
          <p:spPr>
            <a:xfrm>
              <a:off x="9842202" y="4144267"/>
              <a:ext cx="368301" cy="35749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0E8D4BE4-A512-4358-810A-8D0F764C2E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6352" y="3192020"/>
              <a:ext cx="224814" cy="836109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7264AF4-DF9C-4546-A7F3-2703E6F7C699}"/>
                </a:ext>
              </a:extLst>
            </p:cNvPr>
            <p:cNvSpPr txBox="1"/>
            <p:nvPr/>
          </p:nvSpPr>
          <p:spPr>
            <a:xfrm>
              <a:off x="9195052" y="2533085"/>
              <a:ext cx="2831102" cy="66779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Pour ajouter la page actuelle aux « raccourcis »</a:t>
              </a: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86A6F54-CD2C-4596-A662-6DAA4CA62D4F}"/>
                </a:ext>
              </a:extLst>
            </p:cNvPr>
            <p:cNvSpPr/>
            <p:nvPr/>
          </p:nvSpPr>
          <p:spPr>
            <a:xfrm>
              <a:off x="9473900" y="4131663"/>
              <a:ext cx="368301" cy="35749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44D6F8E3-21AE-49D1-A79E-553E8228D0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15025" y="3213488"/>
              <a:ext cx="812447" cy="82309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0623A0D2-6E87-409F-B52E-1C4BD17763C1}"/>
                </a:ext>
              </a:extLst>
            </p:cNvPr>
            <p:cNvSpPr txBox="1"/>
            <p:nvPr/>
          </p:nvSpPr>
          <p:spPr>
            <a:xfrm>
              <a:off x="6862729" y="1987828"/>
              <a:ext cx="2281707" cy="11742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Pour partager l’adresse du site (envoyer l’adresse par mail par exemple)</a:t>
              </a:r>
            </a:p>
          </p:txBody>
        </p: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8FAD6038-B860-4DC9-9154-FC9D9AA76FC9}"/>
              </a:ext>
            </a:extLst>
          </p:cNvPr>
          <p:cNvSpPr/>
          <p:nvPr/>
        </p:nvSpPr>
        <p:spPr>
          <a:xfrm>
            <a:off x="2532027" y="3081848"/>
            <a:ext cx="299245" cy="2904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483FBDC6-CE1F-42ED-88DC-C215B0AEB89D}"/>
              </a:ext>
            </a:extLst>
          </p:cNvPr>
          <p:cNvSpPr/>
          <p:nvPr/>
        </p:nvSpPr>
        <p:spPr>
          <a:xfrm>
            <a:off x="2175249" y="3076533"/>
            <a:ext cx="299245" cy="2904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0DE2580A-0DB6-4301-8EA6-25EB2621A547}"/>
              </a:ext>
            </a:extLst>
          </p:cNvPr>
          <p:cNvCxnSpPr>
            <a:cxnSpLocks/>
            <a:stCxn id="72" idx="7"/>
            <a:endCxn id="77" idx="2"/>
          </p:cNvCxnSpPr>
          <p:nvPr/>
        </p:nvCxnSpPr>
        <p:spPr>
          <a:xfrm flipV="1">
            <a:off x="2430671" y="2409241"/>
            <a:ext cx="748640" cy="70982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DEC92A30-DCBD-429A-A39F-A9462456422E}"/>
              </a:ext>
            </a:extLst>
          </p:cNvPr>
          <p:cNvCxnSpPr>
            <a:cxnSpLocks/>
            <a:stCxn id="71" idx="7"/>
          </p:cNvCxnSpPr>
          <p:nvPr/>
        </p:nvCxnSpPr>
        <p:spPr>
          <a:xfrm flipV="1">
            <a:off x="2787449" y="2857861"/>
            <a:ext cx="841350" cy="2665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AC43AA94-1C7D-4C88-90AD-1B363A7A33C4}"/>
              </a:ext>
            </a:extLst>
          </p:cNvPr>
          <p:cNvSpPr txBox="1"/>
          <p:nvPr/>
        </p:nvSpPr>
        <p:spPr>
          <a:xfrm>
            <a:off x="2445339" y="1866657"/>
            <a:ext cx="1467944" cy="5425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🚪 Pour fermer l’onglet « actif »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BF98981A-D9BF-4C09-9509-FD5AF758BA2A}"/>
              </a:ext>
            </a:extLst>
          </p:cNvPr>
          <p:cNvSpPr txBox="1"/>
          <p:nvPr/>
        </p:nvSpPr>
        <p:spPr>
          <a:xfrm>
            <a:off x="3660403" y="2603565"/>
            <a:ext cx="1467944" cy="5425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🚪 Pour ouvrir un nouvel onglet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D29A6E7A-89D2-4CF0-9200-E1D8F28638E1}"/>
              </a:ext>
            </a:extLst>
          </p:cNvPr>
          <p:cNvSpPr/>
          <p:nvPr/>
        </p:nvSpPr>
        <p:spPr>
          <a:xfrm>
            <a:off x="741027" y="3361681"/>
            <a:ext cx="299245" cy="2904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0DBAEDD-7D56-46C2-9351-D2A21E5A3089}"/>
              </a:ext>
            </a:extLst>
          </p:cNvPr>
          <p:cNvSpPr/>
          <p:nvPr/>
        </p:nvSpPr>
        <p:spPr>
          <a:xfrm>
            <a:off x="108227" y="3398043"/>
            <a:ext cx="572810" cy="2904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0707E34A-C2F1-465C-9308-DEC0D51B834D}"/>
              </a:ext>
            </a:extLst>
          </p:cNvPr>
          <p:cNvCxnSpPr>
            <a:cxnSpLocks/>
            <a:stCxn id="81" idx="7"/>
          </p:cNvCxnSpPr>
          <p:nvPr/>
        </p:nvCxnSpPr>
        <p:spPr>
          <a:xfrm flipV="1">
            <a:off x="996448" y="2962904"/>
            <a:ext cx="236842" cy="44131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7EE6560E-F561-4613-8894-A13E6D44F81F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394632" y="2445159"/>
            <a:ext cx="27142" cy="95288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6D386208-F0BB-4B35-974F-59BEC2268E55}"/>
              </a:ext>
            </a:extLst>
          </p:cNvPr>
          <p:cNvSpPr txBox="1"/>
          <p:nvPr/>
        </p:nvSpPr>
        <p:spPr>
          <a:xfrm>
            <a:off x="871148" y="2458256"/>
            <a:ext cx="1777988" cy="5425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Pour « rafraîchir », « actualiser » la page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4FF9B9AA-0E42-48C7-B09B-49016F2CBAC3}"/>
              </a:ext>
            </a:extLst>
          </p:cNvPr>
          <p:cNvSpPr txBox="1"/>
          <p:nvPr/>
        </p:nvSpPr>
        <p:spPr>
          <a:xfrm>
            <a:off x="129295" y="1920015"/>
            <a:ext cx="1931772" cy="5425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/>
              <a:t>Pour revenir à la page précédente/suivante</a:t>
            </a:r>
            <a:endParaRPr lang="fr-FR" sz="1400" dirty="0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C09C7F05-7F2A-4130-A7A0-09F04FBA2A3F}"/>
              </a:ext>
            </a:extLst>
          </p:cNvPr>
          <p:cNvSpPr/>
          <p:nvPr/>
        </p:nvSpPr>
        <p:spPr>
          <a:xfrm>
            <a:off x="1222515" y="3383027"/>
            <a:ext cx="3004406" cy="34059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4943DA02-5A5C-4610-9498-C9923B0522E4}"/>
              </a:ext>
            </a:extLst>
          </p:cNvPr>
          <p:cNvCxnSpPr>
            <a:cxnSpLocks/>
            <a:stCxn id="93" idx="5"/>
          </p:cNvCxnSpPr>
          <p:nvPr/>
        </p:nvCxnSpPr>
        <p:spPr>
          <a:xfrm>
            <a:off x="3786936" y="3673743"/>
            <a:ext cx="665595" cy="47951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A76D738D-7B7E-47BE-A65B-C8BDAD1346AA}"/>
              </a:ext>
            </a:extLst>
          </p:cNvPr>
          <p:cNvSpPr txBox="1"/>
          <p:nvPr/>
        </p:nvSpPr>
        <p:spPr>
          <a:xfrm>
            <a:off x="4119734" y="4151482"/>
            <a:ext cx="1326284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Barre d’adresse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539FE7E-08D2-47A0-BB8E-0AF0B9369217}"/>
              </a:ext>
            </a:extLst>
          </p:cNvPr>
          <p:cNvSpPr txBox="1"/>
          <p:nvPr/>
        </p:nvSpPr>
        <p:spPr>
          <a:xfrm>
            <a:off x="2889766" y="4484004"/>
            <a:ext cx="5096704" cy="16004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8A5FE1B-8EDE-4C6A-8959-C9FE97B7088C}"/>
              </a:ext>
            </a:extLst>
          </p:cNvPr>
          <p:cNvSpPr txBox="1"/>
          <p:nvPr/>
        </p:nvSpPr>
        <p:spPr>
          <a:xfrm>
            <a:off x="3179311" y="4694143"/>
            <a:ext cx="2020086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Dans la </a:t>
            </a:r>
            <a:r>
              <a:rPr lang="fr-FR" sz="1400" b="1" dirty="0"/>
              <a:t>vraie vie </a:t>
            </a:r>
            <a:r>
              <a:rPr lang="fr-FR" sz="1400" dirty="0"/>
              <a:t>:</a:t>
            </a:r>
          </a:p>
          <a:p>
            <a:endParaRPr lang="fr-FR" sz="1400" dirty="0"/>
          </a:p>
          <a:p>
            <a:r>
              <a:rPr lang="fr-FR" sz="1400" dirty="0"/>
              <a:t>🏠 Adresse = </a:t>
            </a:r>
          </a:p>
          <a:p>
            <a:r>
              <a:rPr lang="fr-FR" sz="1400" dirty="0"/>
              <a:t>rue, code postale…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C42F773-60FA-4D23-9635-2B50CD662CF8}"/>
              </a:ext>
            </a:extLst>
          </p:cNvPr>
          <p:cNvSpPr txBox="1"/>
          <p:nvPr/>
        </p:nvSpPr>
        <p:spPr>
          <a:xfrm>
            <a:off x="5279493" y="4451564"/>
            <a:ext cx="2626879" cy="16004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</a:t>
            </a:r>
            <a:r>
              <a:rPr lang="fr-FR" sz="1400" b="1" dirty="0"/>
              <a:t>Sur internet </a:t>
            </a:r>
            <a:r>
              <a:rPr lang="fr-FR" sz="1400" dirty="0"/>
              <a:t>:</a:t>
            </a:r>
          </a:p>
          <a:p>
            <a:endParaRPr lang="fr-FR" sz="1400" dirty="0"/>
          </a:p>
          <a:p>
            <a:r>
              <a:rPr lang="fr-FR" sz="1400" dirty="0"/>
              <a:t>Chaque Page web a aussi une adresse appelée URL</a:t>
            </a:r>
          </a:p>
          <a:p>
            <a:endParaRPr lang="fr-FR" sz="1400" dirty="0"/>
          </a:p>
          <a:p>
            <a:r>
              <a:rPr lang="fr-FR" sz="1400" dirty="0"/>
              <a:t>On trouve dans l’URL le nom du site internet sur lequel on est.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B9B708B-68E3-4179-911F-898B4D5C9CF0}"/>
              </a:ext>
            </a:extLst>
          </p:cNvPr>
          <p:cNvCxnSpPr/>
          <p:nvPr/>
        </p:nvCxnSpPr>
        <p:spPr>
          <a:xfrm>
            <a:off x="5313170" y="4611460"/>
            <a:ext cx="0" cy="134434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3D9894FA-38A6-4683-8160-F182D298E766}"/>
              </a:ext>
            </a:extLst>
          </p:cNvPr>
          <p:cNvSpPr txBox="1"/>
          <p:nvPr/>
        </p:nvSpPr>
        <p:spPr>
          <a:xfrm>
            <a:off x="1319426" y="3402863"/>
            <a:ext cx="2628021" cy="317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 www.lemonde.fr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DD70B5-98D3-97FB-69D6-A079CC29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80177F-FB4F-B15F-D815-3151AB4F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49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0" y="-236871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La</a:t>
            </a:r>
            <a:r>
              <a:rPr lang="fr-FR" sz="3250" b="1" dirty="0">
                <a:solidFill>
                  <a:srgbClr val="00B0F0"/>
                </a:solidFill>
              </a:rPr>
              <a:t> </a:t>
            </a:r>
            <a:r>
              <a:rPr lang="fr-FR" sz="3250" b="1" dirty="0">
                <a:solidFill>
                  <a:srgbClr val="FFC000"/>
                </a:solidFill>
              </a:rPr>
              <a:t>fenêtre de Navigation</a:t>
            </a:r>
            <a:endParaRPr lang="fr-FR" sz="325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609905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C9B08D5F-56C2-4775-9F8A-77254BA32AEE}"/>
              </a:ext>
            </a:extLst>
          </p:cNvPr>
          <p:cNvGrpSpPr/>
          <p:nvPr/>
        </p:nvGrpSpPr>
        <p:grpSpPr>
          <a:xfrm>
            <a:off x="77979" y="1070225"/>
            <a:ext cx="9581536" cy="2019473"/>
            <a:chOff x="194881" y="2171047"/>
            <a:chExt cx="11792660" cy="2485505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ECEA037-B353-4A72-AC95-EF98EC9DAEFA}"/>
                </a:ext>
              </a:extLst>
            </p:cNvPr>
            <p:cNvSpPr txBox="1"/>
            <p:nvPr/>
          </p:nvSpPr>
          <p:spPr>
            <a:xfrm>
              <a:off x="9470101" y="2171047"/>
              <a:ext cx="2035077" cy="39071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463" dirty="0"/>
                <a:t> Les paramètres</a:t>
              </a:r>
            </a:p>
          </p:txBody>
        </p: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ECB67F1A-F7AE-4B28-99EE-78E294CF5DB8}"/>
                </a:ext>
              </a:extLst>
            </p:cNvPr>
            <p:cNvGrpSpPr/>
            <p:nvPr/>
          </p:nvGrpSpPr>
          <p:grpSpPr>
            <a:xfrm>
              <a:off x="194881" y="2540380"/>
              <a:ext cx="11792660" cy="2116172"/>
              <a:chOff x="184002" y="3266209"/>
              <a:chExt cx="11792660" cy="2116172"/>
            </a:xfrm>
          </p:grpSpPr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C693D89A-97DF-40F0-9DFA-F72C604D5E12}"/>
                  </a:ext>
                </a:extLst>
              </p:cNvPr>
              <p:cNvGrpSpPr/>
              <p:nvPr/>
            </p:nvGrpSpPr>
            <p:grpSpPr>
              <a:xfrm>
                <a:off x="184002" y="3743258"/>
                <a:ext cx="11775956" cy="1639123"/>
                <a:chOff x="0" y="3208860"/>
                <a:chExt cx="12020310" cy="1757420"/>
              </a:xfrm>
            </p:grpSpPr>
            <p:grpSp>
              <p:nvGrpSpPr>
                <p:cNvPr id="36" name="Groupe 35">
                  <a:extLst>
                    <a:ext uri="{FF2B5EF4-FFF2-40B4-BE49-F238E27FC236}">
                      <a16:creationId xmlns:a16="http://schemas.microsoft.com/office/drawing/2014/main" id="{936231FC-3C94-4D9B-8D27-D862994CE48F}"/>
                    </a:ext>
                  </a:extLst>
                </p:cNvPr>
                <p:cNvGrpSpPr/>
                <p:nvPr/>
              </p:nvGrpSpPr>
              <p:grpSpPr>
                <a:xfrm>
                  <a:off x="0" y="3208860"/>
                  <a:ext cx="12020310" cy="1757420"/>
                  <a:chOff x="0" y="3208860"/>
                  <a:chExt cx="12020310" cy="1757420"/>
                </a:xfrm>
              </p:grpSpPr>
              <p:pic>
                <p:nvPicPr>
                  <p:cNvPr id="32" name="Image 31">
                    <a:extLst>
                      <a:ext uri="{FF2B5EF4-FFF2-40B4-BE49-F238E27FC236}">
                        <a16:creationId xmlns:a16="http://schemas.microsoft.com/office/drawing/2014/main" id="{249B3041-BECF-48A6-A32F-7828B4E2B8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77281" b="4005"/>
                  <a:stretch/>
                </p:blipFill>
                <p:spPr>
                  <a:xfrm>
                    <a:off x="6500121" y="3208860"/>
                    <a:ext cx="5520189" cy="1139258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grpSp>
                <p:nvGrpSpPr>
                  <p:cNvPr id="35" name="Groupe 34">
                    <a:extLst>
                      <a:ext uri="{FF2B5EF4-FFF2-40B4-BE49-F238E27FC236}">
                        <a16:creationId xmlns:a16="http://schemas.microsoft.com/office/drawing/2014/main" id="{8FA905F2-C1E1-4612-8EE2-39166B450E73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3220861"/>
                    <a:ext cx="10624275" cy="1745419"/>
                    <a:chOff x="0" y="3220861"/>
                    <a:chExt cx="10624275" cy="1745419"/>
                  </a:xfrm>
                </p:grpSpPr>
                <p:pic>
                  <p:nvPicPr>
                    <p:cNvPr id="31" name="Image 30">
                      <a:extLst>
                        <a:ext uri="{FF2B5EF4-FFF2-40B4-BE49-F238E27FC236}">
                          <a16:creationId xmlns:a16="http://schemas.microsoft.com/office/drawing/2014/main" id="{D39673C2-7AD5-4D1C-B12B-2BD0287E504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t="1" r="64896" b="-6231"/>
                    <a:stretch/>
                  </p:blipFill>
                  <p:spPr>
                    <a:xfrm>
                      <a:off x="0" y="3220861"/>
                      <a:ext cx="8248307" cy="121919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BB8AD938-F939-4591-97EE-C637BFDCB0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4360818"/>
                      <a:ext cx="6585675" cy="60546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463"/>
                    </a:p>
                  </p:txBody>
                </p:sp>
              </p:grpSp>
            </p:grpSp>
            <p:pic>
              <p:nvPicPr>
                <p:cNvPr id="33" name="Image 32">
                  <a:extLst>
                    <a:ext uri="{FF2B5EF4-FFF2-40B4-BE49-F238E27FC236}">
                      <a16:creationId xmlns:a16="http://schemas.microsoft.com/office/drawing/2014/main" id="{936C33F3-B468-45B6-99CC-4D7865E9D0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2926" r="14895" b="4005"/>
                <a:stretch/>
              </p:blipFill>
              <p:spPr>
                <a:xfrm>
                  <a:off x="4124153" y="3208860"/>
                  <a:ext cx="4124154" cy="1139258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D85EAE54-5101-4EFA-AE46-4895AD39664C}"/>
                  </a:ext>
                </a:extLst>
              </p:cNvPr>
              <p:cNvSpPr/>
              <p:nvPr/>
            </p:nvSpPr>
            <p:spPr>
              <a:xfrm>
                <a:off x="11608361" y="4144267"/>
                <a:ext cx="368301" cy="357493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63"/>
              </a:p>
            </p:txBody>
          </p:sp>
          <p:cxnSp>
            <p:nvCxnSpPr>
              <p:cNvPr id="52" name="Connecteur droit avec flèche 51">
                <a:extLst>
                  <a:ext uri="{FF2B5EF4-FFF2-40B4-BE49-F238E27FC236}">
                    <a16:creationId xmlns:a16="http://schemas.microsoft.com/office/drawing/2014/main" id="{D9E2EAD9-1796-4A22-8490-70DAEF8D1568}"/>
                  </a:ext>
                </a:extLst>
              </p:cNvPr>
              <p:cNvCxnSpPr>
                <a:cxnSpLocks/>
                <a:stCxn id="51" idx="1"/>
              </p:cNvCxnSpPr>
              <p:nvPr/>
            </p:nvCxnSpPr>
            <p:spPr>
              <a:xfrm flipH="1" flipV="1">
                <a:off x="10773387" y="3266209"/>
                <a:ext cx="888910" cy="930412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1012FC33-B81E-4E29-96BF-7981B6A8F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44"/>
          <a:stretch/>
        </p:blipFill>
        <p:spPr>
          <a:xfrm>
            <a:off x="7047981" y="2374193"/>
            <a:ext cx="2597962" cy="30960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F0A6215-6537-4817-BE3E-2BEC56B58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2130">
            <a:off x="9173538" y="2179085"/>
            <a:ext cx="461109" cy="4611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C6DA0B-1DBE-4A25-9752-F27C2FF6DDD1}"/>
              </a:ext>
            </a:extLst>
          </p:cNvPr>
          <p:cNvSpPr/>
          <p:nvPr/>
        </p:nvSpPr>
        <p:spPr>
          <a:xfrm>
            <a:off x="7245678" y="4809584"/>
            <a:ext cx="605083" cy="2068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1DAA02F-317C-449C-BD01-C34AB9D81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965" y="3672941"/>
            <a:ext cx="2106983" cy="2686887"/>
          </a:xfrm>
          <a:prstGeom prst="rect">
            <a:avLst/>
          </a:prstGeom>
          <a:ln>
            <a:noFill/>
          </a:ln>
        </p:spPr>
      </p:pic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480947D9-5F20-4151-B9C4-3B9B176B5661}"/>
              </a:ext>
            </a:extLst>
          </p:cNvPr>
          <p:cNvCxnSpPr>
            <a:cxnSpLocks/>
            <a:stCxn id="15" idx="1"/>
            <a:endCxn id="28" idx="3"/>
          </p:cNvCxnSpPr>
          <p:nvPr/>
        </p:nvCxnSpPr>
        <p:spPr>
          <a:xfrm flipH="1">
            <a:off x="4305369" y="4912985"/>
            <a:ext cx="2940309" cy="5511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1144EB67-3662-4FAC-8404-3EEC50BC11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3" t="50000" r="35111"/>
          <a:stretch/>
        </p:blipFill>
        <p:spPr>
          <a:xfrm>
            <a:off x="4106043" y="5363530"/>
            <a:ext cx="199326" cy="20112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E150828-07BE-4036-B135-F2CB6DE973D7}"/>
              </a:ext>
            </a:extLst>
          </p:cNvPr>
          <p:cNvSpPr/>
          <p:nvPr/>
        </p:nvSpPr>
        <p:spPr>
          <a:xfrm>
            <a:off x="2162965" y="3642138"/>
            <a:ext cx="2159673" cy="2717689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1AF7A3F-57D7-49FF-80F4-48D332CBF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5031" y="2583232"/>
            <a:ext cx="1931934" cy="2433153"/>
          </a:xfrm>
          <a:prstGeom prst="rect">
            <a:avLst/>
          </a:prstGeom>
          <a:ln>
            <a:noFill/>
          </a:ln>
        </p:spPr>
      </p:pic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B86139E-51D8-4AA9-90FF-5C025E095C96}"/>
              </a:ext>
            </a:extLst>
          </p:cNvPr>
          <p:cNvCxnSpPr>
            <a:cxnSpLocks/>
            <a:stCxn id="15" idx="1"/>
            <a:endCxn id="21" idx="3"/>
          </p:cNvCxnSpPr>
          <p:nvPr/>
        </p:nvCxnSpPr>
        <p:spPr>
          <a:xfrm flipH="1" flipV="1">
            <a:off x="6806965" y="3799809"/>
            <a:ext cx="438713" cy="111317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AB5FEAC2-67D5-4685-A62B-F33701E973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6" t="3196" r="15471" b="49211"/>
          <a:stretch/>
        </p:blipFill>
        <p:spPr>
          <a:xfrm>
            <a:off x="6543031" y="3530179"/>
            <a:ext cx="250660" cy="240979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992EAA5-E550-44A1-A8EF-B6127983D89A}"/>
              </a:ext>
            </a:extLst>
          </p:cNvPr>
          <p:cNvSpPr/>
          <p:nvPr/>
        </p:nvSpPr>
        <p:spPr>
          <a:xfrm>
            <a:off x="4830207" y="2575213"/>
            <a:ext cx="1976758" cy="2490320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627D77-42B7-6CCA-8A91-588DC187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3572A5-99F4-B5BF-66AC-AFB3EA49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95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360725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>
                <a:solidFill>
                  <a:srgbClr val="FFC000"/>
                </a:solidFill>
              </a:rPr>
              <a:t>Internet</a:t>
            </a:r>
            <a:r>
              <a:rPr lang="fr-FR" sz="3250" dirty="0"/>
              <a:t>, un océan d’informations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93F1A31-6DDC-4374-BB66-68BE9633C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86" y="605194"/>
            <a:ext cx="4242708" cy="1620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400" dirty="0"/>
              <a:t>🌐 On compare souvent internet à une toile d’araignée qui relie des milliers d’appareils connectés (ordinateurs, smartphone, tablettes…) entre eux à travers la planète.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6" y="460791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0FB395D-5668-4641-8D26-5C9FC11C69C8}"/>
              </a:ext>
            </a:extLst>
          </p:cNvPr>
          <p:cNvCxnSpPr>
            <a:cxnSpLocks/>
          </p:cNvCxnSpPr>
          <p:nvPr/>
        </p:nvCxnSpPr>
        <p:spPr>
          <a:xfrm flipV="1">
            <a:off x="4831702" y="1319832"/>
            <a:ext cx="0" cy="470570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28A35A56-388C-4D52-AECE-AE6689AA13DE}"/>
              </a:ext>
            </a:extLst>
          </p:cNvPr>
          <p:cNvSpPr txBox="1">
            <a:spLocks/>
          </p:cNvSpPr>
          <p:nvPr/>
        </p:nvSpPr>
        <p:spPr>
          <a:xfrm>
            <a:off x="782350" y="1431264"/>
            <a:ext cx="3224631" cy="208951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💡 Imaginez un océan avec des îles et des bateaux : </a:t>
            </a:r>
          </a:p>
          <a:p>
            <a:pPr marL="0" indent="0" algn="ctr">
              <a:buNone/>
            </a:pPr>
            <a:br>
              <a:rPr lang="fr-FR" sz="1400" dirty="0"/>
            </a:br>
            <a:r>
              <a:rPr lang="fr-FR" sz="1400" dirty="0"/>
              <a:t>🌐 Internet 👉 océan  🌊</a:t>
            </a:r>
          </a:p>
          <a:p>
            <a:pPr marL="0" indent="0" algn="ctr">
              <a:buNone/>
            </a:pPr>
            <a:r>
              <a:rPr lang="fr-FR" sz="1400" dirty="0"/>
              <a:t>Sites internet 👉 îles</a:t>
            </a:r>
          </a:p>
          <a:p>
            <a:pPr marL="0" indent="0" algn="ctr">
              <a:buNone/>
            </a:pPr>
            <a:r>
              <a:rPr lang="fr-FR" sz="1400" dirty="0"/>
              <a:t>Pour traverser l’océan internet et visiter les iles, on utilise les </a:t>
            </a:r>
            <a:r>
              <a:rPr lang="fr-FR" sz="1400" b="1" dirty="0">
                <a:solidFill>
                  <a:srgbClr val="FFC000"/>
                </a:solidFill>
              </a:rPr>
              <a:t>navigateurs</a:t>
            </a:r>
            <a:r>
              <a:rPr lang="fr-FR" sz="1400" b="1" dirty="0">
                <a:solidFill>
                  <a:srgbClr val="00B0F0"/>
                </a:solidFill>
              </a:rPr>
              <a:t> 🚢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1AAE08D-1C39-4575-AE54-6B741A49FE3B}"/>
              </a:ext>
            </a:extLst>
          </p:cNvPr>
          <p:cNvGrpSpPr/>
          <p:nvPr/>
        </p:nvGrpSpPr>
        <p:grpSpPr>
          <a:xfrm>
            <a:off x="236822" y="3536803"/>
            <a:ext cx="4968752" cy="3040212"/>
            <a:chOff x="1379630" y="693017"/>
            <a:chExt cx="10422863" cy="6022951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19B13FD-5A2A-4473-BB13-29371075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153" y="1211534"/>
              <a:ext cx="7619047" cy="507936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54A2A92-1C3C-4265-950F-67EDD4CF3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30" y="1391014"/>
              <a:ext cx="2201770" cy="220177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6CBCCE3-A068-4AB8-99EB-336174578AF8}"/>
                </a:ext>
              </a:extLst>
            </p:cNvPr>
            <p:cNvSpPr txBox="1"/>
            <p:nvPr/>
          </p:nvSpPr>
          <p:spPr>
            <a:xfrm>
              <a:off x="2190025" y="818811"/>
              <a:ext cx="1221569" cy="609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Edge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C25B76F-06FD-4715-9F0E-4CEE360B061F}"/>
                </a:ext>
              </a:extLst>
            </p:cNvPr>
            <p:cNvSpPr txBox="1"/>
            <p:nvPr/>
          </p:nvSpPr>
          <p:spPr>
            <a:xfrm>
              <a:off x="3421449" y="693017"/>
              <a:ext cx="1980248" cy="103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Internet explorer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AE72F75-C2B0-4ED8-A638-8093D9BDDF05}"/>
                </a:ext>
              </a:extLst>
            </p:cNvPr>
            <p:cNvSpPr txBox="1"/>
            <p:nvPr/>
          </p:nvSpPr>
          <p:spPr>
            <a:xfrm>
              <a:off x="8832122" y="1733990"/>
              <a:ext cx="1980248" cy="609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Mozilla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CD9BD75-CF90-410F-9495-3498C803227F}"/>
                </a:ext>
              </a:extLst>
            </p:cNvPr>
            <p:cNvSpPr txBox="1"/>
            <p:nvPr/>
          </p:nvSpPr>
          <p:spPr>
            <a:xfrm>
              <a:off x="9822245" y="5437008"/>
              <a:ext cx="1980248" cy="609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Safari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36CDC26-9168-4EF7-AD86-A8388E6FBF10}"/>
                </a:ext>
              </a:extLst>
            </p:cNvPr>
            <p:cNvSpPr txBox="1"/>
            <p:nvPr/>
          </p:nvSpPr>
          <p:spPr>
            <a:xfrm>
              <a:off x="5646830" y="6106232"/>
              <a:ext cx="1980248" cy="609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Chrome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47DA754-931E-4594-BA32-DA4F6D8A85AC}"/>
                </a:ext>
              </a:extLst>
            </p:cNvPr>
            <p:cNvSpPr txBox="1"/>
            <p:nvPr/>
          </p:nvSpPr>
          <p:spPr>
            <a:xfrm>
              <a:off x="2046131" y="5988242"/>
              <a:ext cx="1980248" cy="609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Opera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BD77F190-CA11-44EB-9A5C-463FCF959546}"/>
              </a:ext>
            </a:extLst>
          </p:cNvPr>
          <p:cNvSpPr txBox="1"/>
          <p:nvPr/>
        </p:nvSpPr>
        <p:spPr>
          <a:xfrm>
            <a:off x="2358893" y="3211189"/>
            <a:ext cx="358205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👇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1195C6-9723-4036-BC42-F0254F82DB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 b="2066"/>
          <a:stretch/>
        </p:blipFill>
        <p:spPr>
          <a:xfrm>
            <a:off x="5146016" y="929188"/>
            <a:ext cx="4028235" cy="2106717"/>
          </a:xfrm>
          <a:prstGeom prst="rect">
            <a:avLst/>
          </a:prstGeom>
        </p:spPr>
      </p:pic>
      <p:sp>
        <p:nvSpPr>
          <p:cNvPr id="21" name="Espace réservé du contenu 8">
            <a:extLst>
              <a:ext uri="{FF2B5EF4-FFF2-40B4-BE49-F238E27FC236}">
                <a16:creationId xmlns:a16="http://schemas.microsoft.com/office/drawing/2014/main" id="{9C7168BD-3B67-470B-A53A-A144E0E95931}"/>
              </a:ext>
            </a:extLst>
          </p:cNvPr>
          <p:cNvSpPr txBox="1">
            <a:spLocks/>
          </p:cNvSpPr>
          <p:nvPr/>
        </p:nvSpPr>
        <p:spPr>
          <a:xfrm>
            <a:off x="5547819" y="567559"/>
            <a:ext cx="3224631" cy="24596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🔍 les </a:t>
            </a:r>
            <a:r>
              <a:rPr lang="fr-FR" sz="1400" b="1" dirty="0">
                <a:solidFill>
                  <a:srgbClr val="FFC000"/>
                </a:solidFill>
              </a:rPr>
              <a:t>moteurs de recherche</a:t>
            </a:r>
            <a:endParaRPr lang="fr-FR" sz="1400" b="1" dirty="0">
              <a:solidFill>
                <a:srgbClr val="00B0F0"/>
              </a:solidFill>
            </a:endParaRPr>
          </a:p>
        </p:txBody>
      </p: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0C11BA1A-7AAB-451A-BF9F-DCAF9A8DFBDC}"/>
              </a:ext>
            </a:extLst>
          </p:cNvPr>
          <p:cNvSpPr txBox="1">
            <a:spLocks/>
          </p:cNvSpPr>
          <p:nvPr/>
        </p:nvSpPr>
        <p:spPr>
          <a:xfrm>
            <a:off x="5205574" y="3279478"/>
            <a:ext cx="4439432" cy="249379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b="1" dirty="0"/>
              <a:t>💡 La bonne méthode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/>
              <a:t>👉 Ouvrir son navigateur</a:t>
            </a:r>
          </a:p>
          <a:p>
            <a:pPr marL="0" indent="0">
              <a:buNone/>
            </a:pPr>
            <a:r>
              <a:rPr lang="fr-FR" sz="1400" dirty="0"/>
              <a:t>👉 Choisir les bons mots-clés : </a:t>
            </a:r>
            <a:r>
              <a:rPr lang="fr-FR" sz="1400" i="1" dirty="0"/>
              <a:t>« je cherche la </a:t>
            </a:r>
            <a:r>
              <a:rPr lang="fr-FR" sz="1400" i="1" dirty="0">
                <a:solidFill>
                  <a:srgbClr val="FFC000"/>
                </a:solidFill>
              </a:rPr>
              <a:t>hauteur de la tour Eiffel</a:t>
            </a:r>
            <a:r>
              <a:rPr lang="fr-FR" sz="1400" i="1" dirty="0"/>
              <a:t>»</a:t>
            </a:r>
          </a:p>
          <a:p>
            <a:pPr marL="0" indent="0">
              <a:buNone/>
            </a:pPr>
            <a:r>
              <a:rPr lang="fr-FR" sz="1400" dirty="0"/>
              <a:t>👉 Ecrire sa recherche :</a:t>
            </a:r>
          </a:p>
          <a:p>
            <a:pPr marL="0" indent="0">
              <a:buNone/>
            </a:pPr>
            <a:r>
              <a:rPr lang="fr-FR" sz="1400" dirty="0"/>
              <a:t>👉 Lancer sa recherche </a:t>
            </a:r>
            <a:r>
              <a:rPr lang="fr-FR" sz="1400" b="1" dirty="0"/>
              <a:t>🔍 </a:t>
            </a:r>
            <a:r>
              <a:rPr lang="fr-FR" sz="1400" dirty="0"/>
              <a:t>ou sur la touche entrée</a:t>
            </a:r>
            <a:endParaRPr lang="fr-FR" sz="1400" i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953B77A-C876-4F48-A204-87760F8FDC03}"/>
              </a:ext>
            </a:extLst>
          </p:cNvPr>
          <p:cNvSpPr txBox="1"/>
          <p:nvPr/>
        </p:nvSpPr>
        <p:spPr>
          <a:xfrm>
            <a:off x="7234800" y="4748727"/>
            <a:ext cx="2199008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C000"/>
                </a:solidFill>
              </a:rPr>
              <a:t>Hauteur tour Eiffel          </a:t>
            </a:r>
            <a:r>
              <a:rPr lang="fr-FR" sz="1400" b="1" dirty="0"/>
              <a:t>🔍</a:t>
            </a:r>
            <a:endParaRPr lang="fr-FR" sz="1400" dirty="0">
              <a:solidFill>
                <a:srgbClr val="00B0F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E3D14F-ADA6-8020-D1B9-B5367D73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 - 3/10 - navigation web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80E94E-035F-1420-2092-F7279B7A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30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ABCCD80-8BC1-49F2-95CE-17CB7431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1" y="929627"/>
            <a:ext cx="6803797" cy="5065479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09361" y="862894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681037" y="0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🔍 Comment interpréter les </a:t>
            </a:r>
            <a:r>
              <a:rPr lang="fr-FR" sz="3250" b="1" dirty="0">
                <a:solidFill>
                  <a:srgbClr val="FFC000"/>
                </a:solidFill>
              </a:rPr>
              <a:t>résultats</a:t>
            </a:r>
            <a:r>
              <a:rPr lang="fr-FR" sz="3250" b="1" dirty="0">
                <a:solidFill>
                  <a:srgbClr val="00B0F0"/>
                </a:solidFill>
              </a:rPr>
              <a:t> </a:t>
            </a:r>
            <a:r>
              <a:rPr lang="fr-FR" sz="3250" b="1" dirty="0"/>
              <a:t>?</a:t>
            </a:r>
            <a:endParaRPr lang="fr-FR" sz="325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53FC409-2914-465A-A477-EDAA9EE56642}"/>
              </a:ext>
            </a:extLst>
          </p:cNvPr>
          <p:cNvSpPr txBox="1"/>
          <p:nvPr/>
        </p:nvSpPr>
        <p:spPr>
          <a:xfrm>
            <a:off x="-9000" y="3563285"/>
            <a:ext cx="839216" cy="523220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Adresse du site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E2779B8-EFE2-4303-BDBD-67EBD6A17631}"/>
              </a:ext>
            </a:extLst>
          </p:cNvPr>
          <p:cNvCxnSpPr>
            <a:cxnSpLocks/>
          </p:cNvCxnSpPr>
          <p:nvPr/>
        </p:nvCxnSpPr>
        <p:spPr>
          <a:xfrm>
            <a:off x="825054" y="3816458"/>
            <a:ext cx="440019" cy="199541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B1C12A5-7089-40AF-90D7-01207D4CA597}"/>
              </a:ext>
            </a:extLst>
          </p:cNvPr>
          <p:cNvSpPr txBox="1"/>
          <p:nvPr/>
        </p:nvSpPr>
        <p:spPr>
          <a:xfrm>
            <a:off x="-9000" y="4900582"/>
            <a:ext cx="1086864" cy="307777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Description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EA752C0-FA3F-4058-818C-780E72023919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077864" y="4816854"/>
            <a:ext cx="320630" cy="237617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10E7942-F3E4-482A-8D85-5FEBB094F98B}"/>
              </a:ext>
            </a:extLst>
          </p:cNvPr>
          <p:cNvSpPr txBox="1"/>
          <p:nvPr/>
        </p:nvSpPr>
        <p:spPr>
          <a:xfrm>
            <a:off x="-29541" y="4264448"/>
            <a:ext cx="601785" cy="307777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Titre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E5810A8-A377-47E8-8F9D-7DD69F7B89A4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572244" y="4274737"/>
            <a:ext cx="252810" cy="143600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A658CAF-1D82-433D-8AD4-27B47DBC4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805" y="4461938"/>
            <a:ext cx="4056486" cy="15999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4C3E1F55-C006-48DA-BC12-2AFDA93C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250" y="2074616"/>
            <a:ext cx="2993280" cy="3683224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400" dirty="0"/>
              <a:t>💡 La bonne méthode</a:t>
            </a:r>
          </a:p>
          <a:p>
            <a:pPr marL="0" indent="0">
              <a:buNone/>
            </a:pPr>
            <a:endParaRPr lang="fr-FR" sz="1400" dirty="0"/>
          </a:p>
          <a:p>
            <a:pPr marL="0" indent="0" algn="ctr">
              <a:buNone/>
            </a:pPr>
            <a:r>
              <a:rPr lang="fr-FR" sz="1400" dirty="0"/>
              <a:t>👉 Choisir les bons mots-clés : informations essentielles </a:t>
            </a:r>
            <a:r>
              <a:rPr lang="fr-FR" sz="1400" b="1" dirty="0"/>
              <a:t>uniquement</a:t>
            </a:r>
          </a:p>
          <a:p>
            <a:pPr marL="0" indent="0" algn="ctr">
              <a:buNone/>
            </a:pPr>
            <a:endParaRPr lang="fr-FR" sz="1400" b="1" dirty="0"/>
          </a:p>
          <a:p>
            <a:pPr marL="0" indent="0" algn="ctr">
              <a:buNone/>
            </a:pPr>
            <a:r>
              <a:rPr lang="fr-FR" sz="1400" dirty="0"/>
              <a:t>👉 Sélectionner son résultat : les premiers sont souvent ceux qui correspondent le mieux à notre recherche.</a:t>
            </a:r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r>
              <a:rPr lang="fr-FR" sz="1400" dirty="0"/>
              <a:t>❗ Certains des tous premiers sont souvent des publicités =&gt; définir ce que propose le site (nom du site, adresse, description de contenu)</a:t>
            </a:r>
            <a:endParaRPr lang="fr-FR" sz="1400" i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EBAF575-456B-4340-B012-9293A5A19EE9}"/>
              </a:ext>
            </a:extLst>
          </p:cNvPr>
          <p:cNvSpPr txBox="1"/>
          <p:nvPr/>
        </p:nvSpPr>
        <p:spPr>
          <a:xfrm>
            <a:off x="2546805" y="4461938"/>
            <a:ext cx="1188420" cy="523220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Autre présentation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4741D35-3468-4E16-9C70-4E4C00AA4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048" y="6061838"/>
            <a:ext cx="4925112" cy="552527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431E4B4-3B63-45C7-8B3D-535C24BA0CEA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7037604" y="4900582"/>
            <a:ext cx="98294" cy="1161256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8F0C78F-94A6-88DF-DAB4-3871C6DB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9685" y="6538914"/>
            <a:ext cx="3343275" cy="365125"/>
          </a:xfrm>
        </p:spPr>
        <p:txBody>
          <a:bodyPr/>
          <a:lstStyle/>
          <a:p>
            <a:r>
              <a:rPr lang="fr-FR" dirty="0"/>
              <a:t>Initiation ordi - 3/10 - navigation web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8E1733-DA5F-C159-BAD0-BE6D9812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10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2" y="-259705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 ⚡ Et la sécurité dans tout ça ?</a:t>
            </a:r>
            <a:endParaRPr lang="fr-FR" sz="325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431308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108AC9FD-4CF3-4332-B4AC-2317C9358C45}"/>
              </a:ext>
            </a:extLst>
          </p:cNvPr>
          <p:cNvSpPr txBox="1"/>
          <p:nvPr/>
        </p:nvSpPr>
        <p:spPr>
          <a:xfrm rot="21192184">
            <a:off x="479945" y="188127"/>
            <a:ext cx="2366964" cy="5425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19914" algn="ctr"/>
            <a:r>
              <a:rPr lang="fr-FR" sz="1463" b="1" dirty="0">
                <a:solidFill>
                  <a:srgbClr val="000000"/>
                </a:solidFill>
                <a:latin typeface="Segoe UI" panose="020B0502040204020203" pitchFamily="34" charset="0"/>
              </a:rPr>
              <a:t>👍 Les bons réflexes à </a:t>
            </a:r>
          </a:p>
          <a:p>
            <a:pPr marR="19914" algn="ctr"/>
            <a:r>
              <a:rPr lang="fr-FR" sz="1463" b="1" dirty="0">
                <a:solidFill>
                  <a:srgbClr val="000000"/>
                </a:solidFill>
                <a:latin typeface="Segoe UI" panose="020B0502040204020203" pitchFamily="34" charset="0"/>
              </a:rPr>
              <a:t>adopter sur internet</a:t>
            </a:r>
            <a:endParaRPr lang="fr-FR" sz="1463" b="1" dirty="0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B217FA9-0362-4B9D-9F60-F91B380F9621}"/>
              </a:ext>
            </a:extLst>
          </p:cNvPr>
          <p:cNvGrpSpPr/>
          <p:nvPr/>
        </p:nvGrpSpPr>
        <p:grpSpPr>
          <a:xfrm>
            <a:off x="362414" y="569164"/>
            <a:ext cx="9181170" cy="1513995"/>
            <a:chOff x="171302" y="2166071"/>
            <a:chExt cx="11775956" cy="248739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14D1C62-69C7-46DE-8FB0-D804687C9C58}"/>
                </a:ext>
              </a:extLst>
            </p:cNvPr>
            <p:cNvSpPr txBox="1"/>
            <p:nvPr/>
          </p:nvSpPr>
          <p:spPr>
            <a:xfrm>
              <a:off x="2916619" y="2166071"/>
              <a:ext cx="6630312" cy="378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9914" algn="ctr"/>
              <a:r>
                <a:rPr lang="fr-FR" sz="1200" dirty="0">
                  <a:solidFill>
                    <a:srgbClr val="000000"/>
                  </a:solidFill>
                  <a:latin typeface="Segoe UI" panose="020B0502040204020203" pitchFamily="34" charset="0"/>
                </a:rPr>
                <a:t>1/ Reconnaître les </a:t>
              </a:r>
              <a:r>
                <a:rPr lang="fr-FR" sz="1200" b="1" dirty="0">
                  <a:solidFill>
                    <a:srgbClr val="FFC000"/>
                  </a:solidFill>
                  <a:latin typeface="Segoe UI" panose="020B0502040204020203" pitchFamily="34" charset="0"/>
                </a:rPr>
                <a:t>sites fiables</a:t>
              </a:r>
              <a:endParaRPr lang="fr-FR" sz="1200" b="1" dirty="0">
                <a:solidFill>
                  <a:srgbClr val="FFC000"/>
                </a:solidFill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8776A3C-5AFC-4442-8D28-F599EFC826F0}"/>
                </a:ext>
              </a:extLst>
            </p:cNvPr>
            <p:cNvGrpSpPr/>
            <p:nvPr/>
          </p:nvGrpSpPr>
          <p:grpSpPr>
            <a:xfrm>
              <a:off x="171302" y="2989826"/>
              <a:ext cx="11775956" cy="1663642"/>
              <a:chOff x="184002" y="3718739"/>
              <a:chExt cx="11775956" cy="1663642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AAFF55D7-4CED-417F-9A79-E27C2EBE3F46}"/>
                  </a:ext>
                </a:extLst>
              </p:cNvPr>
              <p:cNvGrpSpPr/>
              <p:nvPr/>
            </p:nvGrpSpPr>
            <p:grpSpPr>
              <a:xfrm>
                <a:off x="184002" y="3743258"/>
                <a:ext cx="11775956" cy="1639123"/>
                <a:chOff x="0" y="3208860"/>
                <a:chExt cx="12020310" cy="1757420"/>
              </a:xfrm>
            </p:grpSpPr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0575B01E-F144-4E39-8412-C4D1E11CDC13}"/>
                    </a:ext>
                  </a:extLst>
                </p:cNvPr>
                <p:cNvGrpSpPr/>
                <p:nvPr/>
              </p:nvGrpSpPr>
              <p:grpSpPr>
                <a:xfrm>
                  <a:off x="0" y="3208860"/>
                  <a:ext cx="12020310" cy="1757420"/>
                  <a:chOff x="0" y="3208860"/>
                  <a:chExt cx="12020310" cy="1757420"/>
                </a:xfrm>
              </p:grpSpPr>
              <p:pic>
                <p:nvPicPr>
                  <p:cNvPr id="31" name="Image 30">
                    <a:extLst>
                      <a:ext uri="{FF2B5EF4-FFF2-40B4-BE49-F238E27FC236}">
                        <a16:creationId xmlns:a16="http://schemas.microsoft.com/office/drawing/2014/main" id="{F965F929-3991-427D-B101-7AFF449357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77281" b="4005"/>
                  <a:stretch/>
                </p:blipFill>
                <p:spPr>
                  <a:xfrm>
                    <a:off x="6500121" y="3208860"/>
                    <a:ext cx="5520189" cy="1139258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grpSp>
                <p:nvGrpSpPr>
                  <p:cNvPr id="32" name="Groupe 31">
                    <a:extLst>
                      <a:ext uri="{FF2B5EF4-FFF2-40B4-BE49-F238E27FC236}">
                        <a16:creationId xmlns:a16="http://schemas.microsoft.com/office/drawing/2014/main" id="{C3CD864D-3DC2-486C-9B01-CBF4DE8BDBC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3220861"/>
                    <a:ext cx="10624275" cy="1745419"/>
                    <a:chOff x="0" y="3220861"/>
                    <a:chExt cx="10624275" cy="1745419"/>
                  </a:xfrm>
                </p:grpSpPr>
                <p:pic>
                  <p:nvPicPr>
                    <p:cNvPr id="33" name="Image 32">
                      <a:extLst>
                        <a:ext uri="{FF2B5EF4-FFF2-40B4-BE49-F238E27FC236}">
                          <a16:creationId xmlns:a16="http://schemas.microsoft.com/office/drawing/2014/main" id="{01881291-2B58-4B3C-A395-9835AC9B82A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t="1" r="64896" b="-6231"/>
                    <a:stretch/>
                  </p:blipFill>
                  <p:spPr>
                    <a:xfrm>
                      <a:off x="0" y="3220861"/>
                      <a:ext cx="8248307" cy="121919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97CDC1E9-D1BE-4FF3-BBCB-7AFC33CE17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4360818"/>
                      <a:ext cx="6585675" cy="60546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463"/>
                    </a:p>
                  </p:txBody>
                </p:sp>
              </p:grpSp>
            </p:grpSp>
            <p:pic>
              <p:nvPicPr>
                <p:cNvPr id="30" name="Image 29">
                  <a:extLst>
                    <a:ext uri="{FF2B5EF4-FFF2-40B4-BE49-F238E27FC236}">
                      <a16:creationId xmlns:a16="http://schemas.microsoft.com/office/drawing/2014/main" id="{731715CD-82A1-42DB-983D-0624EF5A5C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2926" r="14895" b="4005"/>
                <a:stretch/>
              </p:blipFill>
              <p:spPr>
                <a:xfrm>
                  <a:off x="4124153" y="3208860"/>
                  <a:ext cx="4124154" cy="1139258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1EC5A49-26B7-4CDA-A8EF-483F4F2A2A66}"/>
                  </a:ext>
                </a:extLst>
              </p:cNvPr>
              <p:cNvSpPr/>
              <p:nvPr/>
            </p:nvSpPr>
            <p:spPr>
              <a:xfrm>
                <a:off x="1991791" y="4088668"/>
                <a:ext cx="471989" cy="398527"/>
              </a:xfrm>
              <a:prstGeom prst="ellipse">
                <a:avLst/>
              </a:prstGeom>
              <a:noFill/>
              <a:ln w="38100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63"/>
              </a:p>
            </p:txBody>
          </p: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B3987780-A2A6-47A3-8D49-F6E9A37B787B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H="1" flipV="1">
                <a:off x="1832918" y="3718739"/>
                <a:ext cx="389582" cy="359949"/>
              </a:xfrm>
              <a:prstGeom prst="straightConnector1">
                <a:avLst/>
              </a:prstGeom>
              <a:ln w="12700">
                <a:solidFill>
                  <a:srgbClr val="FFBD5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7CEF73A-07D6-470E-ABCC-D8BA806DAF77}"/>
                  </a:ext>
                </a:extLst>
              </p:cNvPr>
              <p:cNvSpPr txBox="1"/>
              <p:nvPr/>
            </p:nvSpPr>
            <p:spPr>
              <a:xfrm>
                <a:off x="2000337" y="4123784"/>
                <a:ext cx="5407972" cy="433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63" dirty="0"/>
                  <a:t>🔒    https://ants.gouv.fr</a:t>
                </a:r>
              </a:p>
            </p:txBody>
          </p:sp>
        </p:grp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1B0D02C-B95F-41B0-9E35-DB58B9C75125}"/>
                </a:ext>
              </a:extLst>
            </p:cNvPr>
            <p:cNvSpPr/>
            <p:nvPr/>
          </p:nvSpPr>
          <p:spPr>
            <a:xfrm>
              <a:off x="2517895" y="3430115"/>
              <a:ext cx="712471" cy="398527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BCD7B5C-38EE-4EFA-901B-A7AC1EE2A3F9}"/>
                </a:ext>
              </a:extLst>
            </p:cNvPr>
            <p:cNvSpPr/>
            <p:nvPr/>
          </p:nvSpPr>
          <p:spPr>
            <a:xfrm>
              <a:off x="3682364" y="3394870"/>
              <a:ext cx="712471" cy="398527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4CEE419-E7EE-456C-A46A-F45E7428BB9D}"/>
                </a:ext>
              </a:extLst>
            </p:cNvPr>
            <p:cNvSpPr txBox="1"/>
            <p:nvPr/>
          </p:nvSpPr>
          <p:spPr>
            <a:xfrm>
              <a:off x="1139373" y="2534734"/>
              <a:ext cx="1361691" cy="45509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Le </a:t>
              </a:r>
              <a:r>
                <a:rPr lang="fr-FR" sz="1200" b="1" dirty="0"/>
                <a:t>cadenas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8B7E5DDD-9837-4361-8149-16B8606E3627}"/>
                </a:ext>
              </a:extLst>
            </p:cNvPr>
            <p:cNvSpPr txBox="1"/>
            <p:nvPr/>
          </p:nvSpPr>
          <p:spPr>
            <a:xfrm>
              <a:off x="2676907" y="2528149"/>
              <a:ext cx="1584695" cy="45509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Le « </a:t>
              </a:r>
              <a:r>
                <a:rPr lang="fr-FR" sz="1200" b="1" dirty="0"/>
                <a:t>https:// </a:t>
              </a:r>
              <a:r>
                <a:rPr lang="fr-FR" sz="1200" dirty="0"/>
                <a:t>»</a:t>
              </a:r>
            </a:p>
          </p:txBody>
        </p: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02A519B3-4FC1-41B1-AA3B-60ABCA6C5CE2}"/>
                </a:ext>
              </a:extLst>
            </p:cNvPr>
            <p:cNvCxnSpPr>
              <a:cxnSpLocks/>
              <a:stCxn id="35" idx="7"/>
              <a:endCxn id="50" idx="2"/>
            </p:cNvCxnSpPr>
            <p:nvPr/>
          </p:nvCxnSpPr>
          <p:spPr>
            <a:xfrm flipV="1">
              <a:off x="3126027" y="2983241"/>
              <a:ext cx="343228" cy="505237"/>
            </a:xfrm>
            <a:prstGeom prst="straightConnector1">
              <a:avLst/>
            </a:prstGeom>
            <a:ln w="12700"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1F969353-F254-44F7-8E10-E9AC16F27AD9}"/>
                </a:ext>
              </a:extLst>
            </p:cNvPr>
            <p:cNvSpPr txBox="1"/>
            <p:nvPr/>
          </p:nvSpPr>
          <p:spPr>
            <a:xfrm>
              <a:off x="4511305" y="2523543"/>
              <a:ext cx="1584695" cy="45509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Le « </a:t>
              </a:r>
              <a:r>
                <a:rPr lang="fr-FR" sz="1200" b="1" dirty="0"/>
                <a:t>.gouv.fr </a:t>
              </a:r>
              <a:r>
                <a:rPr lang="fr-FR" sz="1200" dirty="0"/>
                <a:t>»</a:t>
              </a:r>
            </a:p>
          </p:txBody>
        </p: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ED6A3CFE-ADFF-4FBB-9902-F1830A0ECB3A}"/>
                </a:ext>
              </a:extLst>
            </p:cNvPr>
            <p:cNvCxnSpPr>
              <a:cxnSpLocks/>
              <a:stCxn id="36" idx="7"/>
              <a:endCxn id="54" idx="2"/>
            </p:cNvCxnSpPr>
            <p:nvPr/>
          </p:nvCxnSpPr>
          <p:spPr>
            <a:xfrm flipV="1">
              <a:off x="4290496" y="2978634"/>
              <a:ext cx="1013156" cy="474600"/>
            </a:xfrm>
            <a:prstGeom prst="straightConnector1">
              <a:avLst/>
            </a:prstGeom>
            <a:ln w="12700"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05A614F8-1865-44FF-A8F4-95A1E84A0032}"/>
              </a:ext>
            </a:extLst>
          </p:cNvPr>
          <p:cNvSpPr txBox="1"/>
          <p:nvPr/>
        </p:nvSpPr>
        <p:spPr>
          <a:xfrm>
            <a:off x="327170" y="1877871"/>
            <a:ext cx="45869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914" algn="ctr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2/ Créer des </a:t>
            </a:r>
            <a:r>
              <a:rPr lang="fr-FR" sz="1200" b="1" dirty="0">
                <a:solidFill>
                  <a:srgbClr val="FFC000"/>
                </a:solidFill>
                <a:latin typeface="Segoe UI" panose="020B0502040204020203" pitchFamily="34" charset="0"/>
              </a:rPr>
              <a:t>mots de passe sécurisés</a:t>
            </a:r>
          </a:p>
          <a:p>
            <a:pPr marR="19914" algn="ctr"/>
            <a:endParaRPr lang="fr-FR" sz="1200" b="1" dirty="0">
              <a:solidFill>
                <a:srgbClr val="FFC000"/>
              </a:solidFill>
              <a:latin typeface="Segoe UI" panose="020B0502040204020203" pitchFamily="34" charset="0"/>
            </a:endParaRPr>
          </a:p>
          <a:p>
            <a:pPr algn="l"/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Un mot de passe sécurisé est un mot de passe long, composé de chiffres, lettres minuscules et majuscules et caractères spéciaux, difficiles à deviner par d’autres.</a:t>
            </a:r>
            <a:endParaRPr lang="fr-FR" sz="12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E639D74-77D2-4412-BF40-BAFA2EFD1D7B}"/>
              </a:ext>
            </a:extLst>
          </p:cNvPr>
          <p:cNvSpPr txBox="1"/>
          <p:nvPr/>
        </p:nvSpPr>
        <p:spPr>
          <a:xfrm>
            <a:off x="5256373" y="1949377"/>
            <a:ext cx="4218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914" algn="ctr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3/ Se </a:t>
            </a:r>
            <a:r>
              <a:rPr lang="fr-FR" sz="1200" b="1" dirty="0">
                <a:solidFill>
                  <a:srgbClr val="FFC000"/>
                </a:solidFill>
                <a:latin typeface="Segoe UI" panose="020B0502040204020203" pitchFamily="34" charset="0"/>
              </a:rPr>
              <a:t>déconnecter </a:t>
            </a:r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de ses comptes en ligne</a:t>
            </a:r>
            <a:endParaRPr lang="fr-FR" sz="1200" b="1" dirty="0">
              <a:solidFill>
                <a:srgbClr val="FFC000"/>
              </a:solidFill>
              <a:latin typeface="Segoe UI" panose="020B0502040204020203" pitchFamily="34" charset="0"/>
            </a:endParaRPr>
          </a:p>
          <a:p>
            <a:pPr algn="ctr"/>
            <a:r>
              <a:rPr lang="fr-FR" sz="1200" dirty="0">
                <a:latin typeface="Segoe UI" panose="020B0502040204020203" pitchFamily="34" charset="0"/>
                <a:cs typeface="Segoe UI" panose="020B0502040204020203" pitchFamily="34" charset="0"/>
              </a:rPr>
              <a:t>si on utilise un ordinateur public.</a:t>
            </a:r>
            <a:endParaRPr lang="fr-FR" sz="12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4D1DE3E-423A-40A1-B1A6-F26797076D10}"/>
              </a:ext>
            </a:extLst>
          </p:cNvPr>
          <p:cNvSpPr/>
          <p:nvPr/>
        </p:nvSpPr>
        <p:spPr>
          <a:xfrm>
            <a:off x="3866238" y="496976"/>
            <a:ext cx="331694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15E358D-1E7E-4075-9892-CC6CFE35FB08}"/>
              </a:ext>
            </a:extLst>
          </p:cNvPr>
          <p:cNvSpPr/>
          <p:nvPr/>
        </p:nvSpPr>
        <p:spPr>
          <a:xfrm>
            <a:off x="1190553" y="1850313"/>
            <a:ext cx="331694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BAA247F-0019-42AF-AC65-F942E5F77281}"/>
              </a:ext>
            </a:extLst>
          </p:cNvPr>
          <p:cNvSpPr/>
          <p:nvPr/>
        </p:nvSpPr>
        <p:spPr>
          <a:xfrm>
            <a:off x="5716037" y="1905255"/>
            <a:ext cx="331694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63BA7BA-C4BF-4895-AFDC-A60CF2A0DC79}"/>
              </a:ext>
            </a:extLst>
          </p:cNvPr>
          <p:cNvCxnSpPr/>
          <p:nvPr/>
        </p:nvCxnSpPr>
        <p:spPr>
          <a:xfrm>
            <a:off x="710872" y="2979605"/>
            <a:ext cx="8543925" cy="0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B03974FC-6BCE-48EC-AAAC-A66E095A3F65}"/>
              </a:ext>
            </a:extLst>
          </p:cNvPr>
          <p:cNvSpPr txBox="1">
            <a:spLocks/>
          </p:cNvSpPr>
          <p:nvPr/>
        </p:nvSpPr>
        <p:spPr>
          <a:xfrm>
            <a:off x="3939410" y="2931330"/>
            <a:ext cx="2086850" cy="34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300" b="1" dirty="0"/>
              <a:t> 🍪 C’est quoi un cookie ?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AC70648-AAE8-45D2-9553-398DE29D0D9B}"/>
              </a:ext>
            </a:extLst>
          </p:cNvPr>
          <p:cNvSpPr txBox="1"/>
          <p:nvPr/>
        </p:nvSpPr>
        <p:spPr>
          <a:xfrm>
            <a:off x="0" y="3172136"/>
            <a:ext cx="507402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914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En ouvrant un site Internet, vous êtes </a:t>
            </a:r>
            <a:r>
              <a:rPr lang="fr-FR" sz="1200" dirty="0">
                <a:solidFill>
                  <a:srgbClr val="FFC000"/>
                </a:solidFill>
                <a:latin typeface="Segoe UI" panose="020B0502040204020203" pitchFamily="34" charset="0"/>
              </a:rPr>
              <a:t>obligatoirement</a:t>
            </a:r>
            <a:r>
              <a:rPr lang="fr-FR" sz="1200" dirty="0">
                <a:solidFill>
                  <a:srgbClr val="18B1B1"/>
                </a:solidFill>
                <a:latin typeface="Segoe UI" panose="020B0502040204020203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tombés sur le message de ce type :</a:t>
            </a:r>
          </a:p>
          <a:p>
            <a:pPr marR="19914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4769" algn="just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4769" algn="just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❓ C’est ce qu’on appelle un </a:t>
            </a:r>
            <a:r>
              <a:rPr lang="fr-FR" sz="1200" dirty="0">
                <a:solidFill>
                  <a:srgbClr val="FFC000"/>
                </a:solidFill>
                <a:latin typeface="Segoe UI" panose="020B0502040204020203" pitchFamily="34" charset="0"/>
              </a:rPr>
              <a:t>cookie informatique </a:t>
            </a:r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: un fichier que les sites internet que vous visitez enregistrent sur votre ordinateur.</a:t>
            </a:r>
          </a:p>
          <a:p>
            <a:pPr marR="4769" algn="just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6516" algn="just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👉 Il contient des </a:t>
            </a:r>
            <a:r>
              <a:rPr lang="fr-FR" sz="1200" dirty="0">
                <a:solidFill>
                  <a:srgbClr val="FFC000"/>
                </a:solidFill>
                <a:latin typeface="Segoe UI" panose="020B0502040204020203" pitchFamily="34" charset="0"/>
              </a:rPr>
              <a:t>informations sur vous </a:t>
            </a:r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pour vous permettre de naviguer plus facilement sur ces sites.</a:t>
            </a:r>
          </a:p>
          <a:p>
            <a:pPr marR="6516" algn="just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4769" algn="just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👉 Certains cookies sont </a:t>
            </a:r>
            <a:r>
              <a:rPr lang="fr-FR" sz="1200" dirty="0">
                <a:solidFill>
                  <a:srgbClr val="FFC000"/>
                </a:solidFill>
                <a:latin typeface="Segoe UI" panose="020B0502040204020203" pitchFamily="34" charset="0"/>
              </a:rPr>
              <a:t>nécessaires </a:t>
            </a:r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pour qu’un site internet fonctionne bien (pour se souvenir de la langue que vous utilisez, par exemple).</a:t>
            </a:r>
          </a:p>
          <a:p>
            <a:pPr marR="4769" algn="just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4769" algn="just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❗ Mais d'autres cookies enregistrent </a:t>
            </a:r>
            <a:r>
              <a:rPr lang="fr-FR" sz="1200" dirty="0">
                <a:solidFill>
                  <a:srgbClr val="FFC000"/>
                </a:solidFill>
                <a:latin typeface="Segoe UI" panose="020B0502040204020203" pitchFamily="34" charset="0"/>
              </a:rPr>
              <a:t>tout ce que vous faites </a:t>
            </a:r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sur le site pour vous montrer des publicités ciblées, qui correspondent à ce que vous aimez.</a:t>
            </a:r>
            <a:endParaRPr lang="fr-FR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C08229-A176-4F55-BB92-500431ABD495}"/>
              </a:ext>
            </a:extLst>
          </p:cNvPr>
          <p:cNvSpPr/>
          <p:nvPr/>
        </p:nvSpPr>
        <p:spPr>
          <a:xfrm>
            <a:off x="66040" y="3591641"/>
            <a:ext cx="5007983" cy="8932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En poursuivant sur ce site, vous acceptez l’utilisation de cookies pour assurer le bon fonctionnement du site et personnaliser les contenus et les publicités.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En savoir plus ou </a:t>
            </a:r>
            <a:r>
              <a:rPr lang="fr-FR" sz="1200" u="sng" dirty="0">
                <a:solidFill>
                  <a:schemeClr val="tx1"/>
                </a:solidFill>
              </a:rPr>
              <a:t>modifier vos préférences</a:t>
            </a:r>
            <a:r>
              <a:rPr lang="fr-FR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25422E4-F127-49AE-85B7-08D289AD846D}"/>
              </a:ext>
            </a:extLst>
          </p:cNvPr>
          <p:cNvSpPr txBox="1"/>
          <p:nvPr/>
        </p:nvSpPr>
        <p:spPr>
          <a:xfrm>
            <a:off x="5143933" y="3208681"/>
            <a:ext cx="4732554" cy="36009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R="19914" algn="ctr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💡 </a:t>
            </a:r>
            <a:r>
              <a:rPr lang="fr-FR" sz="1200" b="1" dirty="0">
                <a:solidFill>
                  <a:srgbClr val="000000"/>
                </a:solidFill>
                <a:latin typeface="Segoe UI" panose="020B0502040204020203" pitchFamily="34" charset="0"/>
              </a:rPr>
              <a:t>Bon à savoir :</a:t>
            </a:r>
          </a:p>
          <a:p>
            <a:pPr marR="19914" algn="ctr"/>
            <a:endParaRPr lang="fr-FR" sz="12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r>
              <a:rPr lang="fr-FR" sz="1200" b="1" dirty="0">
                <a:solidFill>
                  <a:srgbClr val="000000"/>
                </a:solidFill>
                <a:latin typeface="Segoe UI" panose="020B0502040204020203" pitchFamily="34" charset="0"/>
              </a:rPr>
              <a:t>Lisez bien les messages </a:t>
            </a:r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qui s’affichent quand vous accédez à un site internet.</a:t>
            </a:r>
          </a:p>
          <a:p>
            <a:pPr marR="19914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 algn="just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👉 Tous les cookies ne sont pas obligatoires et vous trouverez souvent en haut à droite de la fenêtre qui s’affiche l’option « </a:t>
            </a:r>
            <a:r>
              <a:rPr lang="fr-FR" sz="1200" b="1" dirty="0">
                <a:solidFill>
                  <a:srgbClr val="FFC000"/>
                </a:solidFill>
                <a:latin typeface="Segoe UI" panose="020B0502040204020203" pitchFamily="34" charset="0"/>
              </a:rPr>
              <a:t>Continuer sans accepter </a:t>
            </a:r>
            <a:r>
              <a:rPr lang="fr-FR" sz="1200" dirty="0">
                <a:latin typeface="Segoe UI" panose="020B0502040204020203" pitchFamily="34" charset="0"/>
              </a:rPr>
              <a:t> » qui vous permet d’accéder au site en refusant les cookies.</a:t>
            </a:r>
          </a:p>
          <a:p>
            <a:pPr marR="19914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👉 Certains sites vous permettent également d’accepter certains cookies (les obligatoires pour une bonne navigation)</a:t>
            </a:r>
          </a:p>
          <a:p>
            <a:pPr marR="19914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👉 Certains sites proposent également de </a:t>
            </a:r>
            <a:r>
              <a:rPr lang="fr-FR" sz="1200" b="1" dirty="0">
                <a:solidFill>
                  <a:srgbClr val="000000"/>
                </a:solidFill>
                <a:latin typeface="Segoe UI" panose="020B0502040204020203" pitchFamily="34" charset="0"/>
              </a:rPr>
              <a:t>payer un abonnement </a:t>
            </a:r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pour pouvoir refuser les cookies: vous avez donc le choix entre accepter tous leurs cookies ou payer.</a:t>
            </a:r>
          </a:p>
          <a:p>
            <a:pPr marR="19914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/>
            <a:endParaRPr lang="fr-FR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9914" algn="ctr"/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👍 Maintenant, vous saurez choisir la </a:t>
            </a:r>
            <a:r>
              <a:rPr lang="fr-FR" sz="1200" b="1" dirty="0">
                <a:solidFill>
                  <a:srgbClr val="000000"/>
                </a:solidFill>
                <a:latin typeface="Segoe UI" panose="020B0502040204020203" pitchFamily="34" charset="0"/>
              </a:rPr>
              <a:t>meilleure option pour vous</a:t>
            </a:r>
            <a:r>
              <a:rPr lang="fr-FR" sz="1200" dirty="0">
                <a:solidFill>
                  <a:srgbClr val="000000"/>
                </a:solidFill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667079-7CF9-E644-9681-F2CC3295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6511" y="6492875"/>
            <a:ext cx="3343275" cy="365125"/>
          </a:xfrm>
        </p:spPr>
        <p:txBody>
          <a:bodyPr/>
          <a:lstStyle/>
          <a:p>
            <a:r>
              <a:rPr lang="fr-FR" dirty="0"/>
              <a:t>Initiation ordi - 3/10 - navigation web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4FB937-5D6E-09C3-2D62-5E77A358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7637" y="6244129"/>
            <a:ext cx="222885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682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3302</TotalTime>
  <Words>940</Words>
  <Application>Microsoft Office PowerPoint</Application>
  <PresentationFormat>Format A4 (210 x 297 mm)</PresentationFormat>
  <Paragraphs>138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Thème Office</vt:lpstr>
      <vt:lpstr>Présentation PowerPoint</vt:lpstr>
      <vt:lpstr>La fenêtre de Navigation</vt:lpstr>
      <vt:lpstr>La fenêtre de Navigation</vt:lpstr>
      <vt:lpstr>Internet, un océan d’informations</vt:lpstr>
      <vt:lpstr>Présentation PowerPoint</vt:lpstr>
      <vt:lpstr> ⚡ Et la sécurité dans tout ça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26</cp:revision>
  <cp:lastPrinted>2022-03-02T11:06:36Z</cp:lastPrinted>
  <dcterms:created xsi:type="dcterms:W3CDTF">2021-12-15T13:49:53Z</dcterms:created>
  <dcterms:modified xsi:type="dcterms:W3CDTF">2023-01-31T13:22:25Z</dcterms:modified>
</cp:coreProperties>
</file>